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84" r:id="rId6"/>
    <p:sldId id="2611" r:id="rId7"/>
    <p:sldId id="259" r:id="rId8"/>
    <p:sldId id="585" r:id="rId9"/>
    <p:sldId id="586" r:id="rId10"/>
    <p:sldId id="325" r:id="rId11"/>
    <p:sldId id="587" r:id="rId12"/>
    <p:sldId id="588" r:id="rId13"/>
    <p:sldId id="592" r:id="rId14"/>
    <p:sldId id="307" r:id="rId15"/>
    <p:sldId id="593" r:id="rId16"/>
    <p:sldId id="595" r:id="rId17"/>
    <p:sldId id="594" r:id="rId18"/>
    <p:sldId id="596" r:id="rId19"/>
  </p:sldIdLst>
  <p:sldSz cx="12192000" cy="6858000"/>
  <p:notesSz cx="6858000" cy="9144000"/>
  <p:custDataLst>
    <p:tags r:id="rId22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 Margareth Gustavsen" initials="AMG" lastIdx="1" clrIdx="0">
    <p:extLst>
      <p:ext uri="{19B8F6BF-5375-455C-9EA6-DF929625EA0E}">
        <p15:presenceInfo xmlns:p15="http://schemas.microsoft.com/office/powerpoint/2012/main" userId="S::ann.gustavsen@inn.no::19cfd07f-c697-4f66-8763-d8b7595091a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26" autoAdjust="0"/>
    <p:restoredTop sz="94660"/>
  </p:normalViewPr>
  <p:slideViewPr>
    <p:cSldViewPr snapToGrid="0">
      <p:cViewPr varScale="1">
        <p:scale>
          <a:sx n="67" d="100"/>
          <a:sy n="67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21" d="100"/>
          <a:sy n="121" d="100"/>
        </p:scale>
        <p:origin x="493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 Margareth Gustavsen" userId="19cfd07f-c697-4f66-8763-d8b7595091a7" providerId="ADAL" clId="{292C34E0-C94A-49FE-97B3-BC275248A49C}"/>
    <pc:docChg chg="modSld">
      <pc:chgData name="Ann Margareth Gustavsen" userId="19cfd07f-c697-4f66-8763-d8b7595091a7" providerId="ADAL" clId="{292C34E0-C94A-49FE-97B3-BC275248A49C}" dt="2023-02-03T13:12:22.738" v="0" actId="20577"/>
      <pc:docMkLst>
        <pc:docMk/>
      </pc:docMkLst>
      <pc:sldChg chg="modSp">
        <pc:chgData name="Ann Margareth Gustavsen" userId="19cfd07f-c697-4f66-8763-d8b7595091a7" providerId="ADAL" clId="{292C34E0-C94A-49FE-97B3-BC275248A49C}" dt="2023-02-03T13:12:22.738" v="0" actId="20577"/>
        <pc:sldMkLst>
          <pc:docMk/>
          <pc:sldMk cId="3043790385" sldId="256"/>
        </pc:sldMkLst>
        <pc:spChg chg="mod">
          <ac:chgData name="Ann Margareth Gustavsen" userId="19cfd07f-c697-4f66-8763-d8b7595091a7" providerId="ADAL" clId="{292C34E0-C94A-49FE-97B3-BC275248A49C}" dt="2023-02-03T13:12:22.738" v="0" actId="20577"/>
          <ac:spMkLst>
            <pc:docMk/>
            <pc:sldMk cId="3043790385" sldId="256"/>
            <ac:spMk id="3" creationId="{1FF10E0A-6AF2-47B5-802A-6A4BBBE8E66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3D1EFC6-2C19-4B3B-9291-D4B1DE1F3D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9BB3A1-20BF-4151-903D-6A00931973F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51F0D-C81F-43FE-AB0D-0D6D68F701C4}" type="datetimeFigureOut">
              <a:rPr lang="nb-NO" smtClean="0"/>
              <a:t>03.02.2023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7C8058-B3FF-4D8F-AA66-D4E7230A0F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9C6FBA-2DED-47EE-8241-27B311BEA5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34F48-5963-44C3-9CEB-BBA0F09DCA5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5112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79DA4-9301-4FD6-B9B2-3D8029D1BC36}" type="datetimeFigureOut">
              <a:rPr lang="nb-NO" smtClean="0"/>
              <a:t>03.02.2023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A15D0-1550-415A-9991-3D06005E73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5670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536BD-7FDD-4E9C-B445-0421798DBB29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2286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4A15D0-1550-415A-9991-3D06005E73EA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8442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>
              <a:cs typeface="Arial" panose="020B0604020202020204" pitchFamily="34" charset="0"/>
            </a:endParaRPr>
          </a:p>
        </p:txBody>
      </p:sp>
      <p:sp>
        <p:nvSpPr>
          <p:cNvPr id="68612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E8E0D5F-C87F-48E7-BC9E-6F68601C561B}" type="slidenum">
              <a:rPr lang="nb-NO" altLang="nb-NO">
                <a:cs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nb-NO" altLang="nb-NO"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578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HINN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B7BC2-8249-4ED3-9E5B-3C7131465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5075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153909-4BAB-4037-9E7D-31380CD577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5075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A5EEE-3A5C-4D9A-ACB4-463CFF67C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253B-A78F-418F-B245-B317E6D94436}" type="datetimeFigureOut">
              <a:rPr lang="nb-NO" smtClean="0"/>
              <a:t>03.02.2023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DA490-44C2-4553-9481-95A5C775D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6DF65-9D5C-45F1-B3BF-B5F0AA85D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6A86-FC23-40CA-8743-A283DC17AB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190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N grid"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C5F36E6-27B8-4557-985F-EAC03887B18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-1"/>
            <a:ext cx="9779429" cy="5579391"/>
          </a:xfrm>
        </p:spPr>
        <p:txBody>
          <a:bodyPr tIns="3240000"/>
          <a:lstStyle>
            <a:lvl1pPr algn="ctr">
              <a:defRPr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2F790E1-C7F7-4FC8-B3AA-AC11EAAACC87}"/>
              </a:ext>
            </a:extLst>
          </p:cNvPr>
          <p:cNvSpPr/>
          <p:nvPr userDrawn="1"/>
        </p:nvSpPr>
        <p:spPr>
          <a:xfrm>
            <a:off x="0" y="5579390"/>
            <a:ext cx="9779428" cy="127861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1974159-7EFD-4772-8EFC-21E8318A18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9787" y="5819935"/>
            <a:ext cx="8079135" cy="82867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A0FFA8B-E15B-4DC4-82C9-10E744B32816}"/>
              </a:ext>
            </a:extLst>
          </p:cNvPr>
          <p:cNvSpPr/>
          <p:nvPr userDrawn="1"/>
        </p:nvSpPr>
        <p:spPr>
          <a:xfrm>
            <a:off x="9779430" y="-1"/>
            <a:ext cx="241256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FD1BDB7-DCC6-4A85-8E84-20E751F0F3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4623" y="-1"/>
            <a:ext cx="21221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90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INN tittel la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D8A42-5210-4B87-A6F8-6D5CA786C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9336553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C1925-9223-4324-A665-0AD6EA70C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33655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11A76-12EA-490E-A960-67BBE57F0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253B-A78F-418F-B245-B317E6D94436}" type="datetimeFigureOut">
              <a:rPr lang="nb-NO" smtClean="0"/>
              <a:t>03.02.2023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D4885-EA7C-4B71-B876-481E17CB1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885BE-DE5E-4312-A8B8-279EE11E7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6A86-FC23-40CA-8743-A283DC17AB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1519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3E733-01B7-4F95-BAA6-3D5C8BE24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328615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AA9E50-1809-4749-A6D2-C2073A7A6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5022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CC336C-FAC8-4E4B-B64D-71E31E4229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4502232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267F55-B4EB-45AA-9DC7-9DA63B13F8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666172" y="1681163"/>
            <a:ext cx="45022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D21930-6C96-4E42-A328-94A9DCC89B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666172" y="2505075"/>
            <a:ext cx="4502231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168ADC-B72A-489B-B1A6-905A9FC33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253B-A78F-418F-B245-B317E6D94436}" type="datetimeFigureOut">
              <a:rPr lang="nb-NO" smtClean="0"/>
              <a:t>03.02.2023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148F55-CFA3-4E90-A8A4-B370D115B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BABAF9-AE62-4663-A67F-41D927139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6A86-FC23-40CA-8743-A283DC17AB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1847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HINN kun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8C17C-9FCA-4FEB-AF1F-D5B24AD35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AA208F-CBF4-455D-91A2-2FD5D91AE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253B-A78F-418F-B245-B317E6D94436}" type="datetimeFigureOut">
              <a:rPr lang="nb-NO" smtClean="0"/>
              <a:t>03.02.2023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019E5C-EE47-4D89-B195-F3ED38CB4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BD19C1-6278-4F83-BD08-270EFB675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6A86-FC23-40CA-8743-A283DC17AB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83561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HINN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FC7DA1-16CE-4DDA-8A30-624A0CAA4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253B-A78F-418F-B245-B317E6D94436}" type="datetimeFigureOut">
              <a:rPr lang="nb-NO" smtClean="0"/>
              <a:t>03.02.2023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B7EEF9-3861-4223-B612-F1E9D90E8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0E19F8-89AA-4EFE-AB76-68DA429A5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6A86-FC23-40CA-8743-A283DC17AB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854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HINN innhold med tekstbo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832E7-E8B6-4223-AB14-AA76848B1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DB917-9429-4B58-BF11-E52909CA1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498521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399F91-830E-425E-A452-43377984B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8159EF-2435-40D9-A7F3-57155FB46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253B-A78F-418F-B245-B317E6D94436}" type="datetimeFigureOut">
              <a:rPr lang="nb-NO" smtClean="0"/>
              <a:t>03.02.2023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B028EE-066E-4ABB-A8C2-6E2689815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36037A-C4B1-4229-B620-B3E783262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6A86-FC23-40CA-8743-A283DC17AB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79123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HINN bilde med tekstbo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CD106-0261-4CCB-93E3-58A5FD399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2203FA-3A6E-4886-B932-00D781A2C3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498521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3F74E3-719C-41D3-AB50-D6EDABA0D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C749BA-D75C-4D22-A77F-F406AD637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253B-A78F-418F-B245-B317E6D94436}" type="datetimeFigureOut">
              <a:rPr lang="nb-NO" smtClean="0"/>
              <a:t>03.02.2023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9EB94-C0F7-439E-AE65-6095C7F19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52A563-F1FD-40B6-8774-DF04945D6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6A86-FC23-40CA-8743-A283DC17AB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28205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HINN tittel og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D9831-6EBB-4593-AD61-5B9EFA24D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8D4B48-458D-48A2-ADE7-1E97B91543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8EE63-1EAA-480F-BCCE-43E4BD2FB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253B-A78F-418F-B245-B317E6D94436}" type="datetimeFigureOut">
              <a:rPr lang="nb-NO" smtClean="0"/>
              <a:t>03.02.2023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1DAFD-0E15-4E3B-8FC6-C39C58354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F6423-EA5A-4032-80F2-DD08CF942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6A86-FC23-40CA-8743-A283DC17AB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51640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HINN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321C55-3BA5-4307-9D26-20C068E4FF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291478" y="365125"/>
            <a:ext cx="1873286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7DD650-1CA8-4DF8-BD4D-F885FDCAB9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19202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C0359-5FF3-4896-AB87-12D8FA1AD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253B-A78F-418F-B245-B317E6D94436}" type="datetimeFigureOut">
              <a:rPr lang="nb-NO" smtClean="0"/>
              <a:t>03.02.2023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CF30F-C34D-4890-8B50-71BB8D89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AA520-52E0-476D-A8BA-CE32D70E8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6A86-FC23-40CA-8743-A283DC17AB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0096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INN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8AC18-DCD3-4B69-8080-A81F07324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26563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29881-4210-4FB5-9EAE-2493F4E8E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326563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467B2-463E-4155-8592-19798E9DC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253B-A78F-418F-B245-B317E6D94436}" type="datetimeFigureOut">
              <a:rPr lang="nb-NO" smtClean="0"/>
              <a:t>03.02.2023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6E90B-A6FA-41CB-B9DF-E86E7234F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749675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4D0DE-0E50-4793-9FF8-4BE381870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42336" y="6356350"/>
            <a:ext cx="1922427" cy="365125"/>
          </a:xfrm>
        </p:spPr>
        <p:txBody>
          <a:bodyPr/>
          <a:lstStyle/>
          <a:p>
            <a:fld id="{0E4A6A86-FC23-40CA-8743-A283DC17AB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63147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490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INN to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9C46F-EB7E-4299-ACD0-5A3911646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419CD-5440-4B4C-9318-29CA0D6608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90071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2C5DF6-DE51-43DF-A3BC-8B6CAF427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78332" y="1825625"/>
            <a:ext cx="4490071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D04416-83C6-4BA3-A7E1-0FE4A52AE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253B-A78F-418F-B245-B317E6D94436}" type="datetimeFigureOut">
              <a:rPr lang="nb-NO" smtClean="0"/>
              <a:t>03.02.2023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CFE4D9-471D-4327-BF81-FC9F54382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3927C-3C3A-4FE6-B918-945683372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6A86-FC23-40CA-8743-A283DC17AB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9524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N bilde portret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642E04-611B-4317-BA50-B85BD6A43417}"/>
              </a:ext>
            </a:extLst>
          </p:cNvPr>
          <p:cNvSpPr/>
          <p:nvPr userDrawn="1"/>
        </p:nvSpPr>
        <p:spPr>
          <a:xfrm>
            <a:off x="0" y="0"/>
            <a:ext cx="11049533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>
              <a:solidFill>
                <a:schemeClr val="accent6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4C425A-0F97-4953-9971-B09CE3BB9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1" y="1134406"/>
            <a:ext cx="4519290" cy="4647627"/>
          </a:xfrm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757A280-8687-431E-B644-A7D99EC261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5678904" cy="6858000"/>
          </a:xfrm>
        </p:spPr>
        <p:txBody>
          <a:bodyPr tIns="1800000"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71999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N bilde landsk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BA82D63-063A-4958-9928-D5F53734414F}"/>
              </a:ext>
            </a:extLst>
          </p:cNvPr>
          <p:cNvSpPr/>
          <p:nvPr userDrawn="1"/>
        </p:nvSpPr>
        <p:spPr>
          <a:xfrm>
            <a:off x="0" y="0"/>
            <a:ext cx="11046755" cy="685800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047DC8F-FAB4-4DA4-A61D-EDB4DEA933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1046755" cy="4995581"/>
          </a:xfrm>
        </p:spPr>
        <p:txBody>
          <a:bodyPr tIns="1800000"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F285ADF-1DF2-4792-9D5F-3DB33F27E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82520"/>
            <a:ext cx="9330203" cy="863415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73513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N hel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E1FA2C1-C16C-4181-8900-604CF9A2DF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11053483" cy="6858000"/>
          </a:xfrm>
          <a:ln>
            <a:noFill/>
          </a:ln>
        </p:spPr>
        <p:txBody>
          <a:bodyPr tIns="1800000" anchor="ctr"/>
          <a:lstStyle>
            <a:lvl1pPr marL="0" indent="0" algn="ctr">
              <a:buNone/>
              <a:defRPr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9320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N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EF863-C134-4F2F-9A40-FC028FD44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30203" cy="8967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C31F8E-0251-4D69-AB7A-8405A9149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253B-A78F-418F-B245-B317E6D94436}" type="datetimeFigureOut">
              <a:rPr lang="nb-NO" smtClean="0"/>
              <a:t>03.02.2023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E1A6A4-33DD-4070-9F63-FFB882796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A5D80F-471B-4676-9203-D00E034B0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6A86-FC23-40CA-8743-A283DC17AB73}" type="slidenum">
              <a:rPr lang="nb-NO" smtClean="0"/>
              <a:t>‹#›</a:t>
            </a:fld>
            <a:endParaRPr lang="nb-NO"/>
          </a:p>
        </p:txBody>
      </p:sp>
      <p:sp>
        <p:nvSpPr>
          <p:cNvPr id="9" name="Table Placeholder 8">
            <a:extLst>
              <a:ext uri="{FF2B5EF4-FFF2-40B4-BE49-F238E27FC236}">
                <a16:creationId xmlns:a16="http://schemas.microsoft.com/office/drawing/2014/main" id="{CA1EE29D-F0AB-4A58-B471-78917D0DD57F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8200" y="1366838"/>
            <a:ext cx="9326563" cy="4814887"/>
          </a:xfrm>
        </p:spPr>
        <p:txBody>
          <a:bodyPr tIns="2880000"/>
          <a:lstStyle>
            <a:lvl1pPr marL="0" indent="0" algn="ctr">
              <a:buNone/>
              <a:defRPr/>
            </a:lvl1pPr>
          </a:lstStyle>
          <a:p>
            <a:r>
              <a:rPr lang="nb-NO"/>
              <a:t>Klikk ikonet for å legge til en tabell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4664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N bilde og tekst mi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E1FA2C1-C16C-4181-8900-604CF9A2DF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242337" y="365124"/>
            <a:ext cx="2353945" cy="3063875"/>
          </a:xfrm>
          <a:ln>
            <a:noFill/>
          </a:ln>
        </p:spPr>
        <p:txBody>
          <a:bodyPr tIns="1800000" anchor="ctr"/>
          <a:lstStyle>
            <a:lvl1pPr marL="0" indent="0" algn="ctr">
              <a:buNone/>
              <a:defRPr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3" name="Picture Placeholder 6">
            <a:extLst>
              <a:ext uri="{FF2B5EF4-FFF2-40B4-BE49-F238E27FC236}">
                <a16:creationId xmlns:a16="http://schemas.microsoft.com/office/drawing/2014/main" id="{8DB9C04B-C4BC-41F8-BD99-F087878DA06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242336" y="3429000"/>
            <a:ext cx="2353945" cy="2747963"/>
          </a:xfrm>
          <a:ln>
            <a:noFill/>
          </a:ln>
        </p:spPr>
        <p:txBody>
          <a:bodyPr tIns="1800000" anchor="ctr"/>
          <a:lstStyle>
            <a:lvl1pPr marL="0" indent="0" algn="ctr">
              <a:buNone/>
              <a:defRPr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BBCDB50-D623-4506-8F46-6B70E4233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950073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7C6D213-C9DD-4B8F-8E2A-2636AA88A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6950074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E861DC9-E164-437E-BF83-74E1BC51A66D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3FA253B-A78F-418F-B245-B317E6D94436}" type="datetimeFigureOut">
              <a:rPr lang="nb-NO" smtClean="0"/>
              <a:t>03.02.2023</a:t>
            </a:fld>
            <a:endParaRPr lang="nb-NO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62A665-3243-4BD3-A175-671137C3550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038600" y="6356350"/>
            <a:ext cx="3749675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4D67199-DA16-4C10-A136-A75F6BD2974A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242336" y="6356350"/>
            <a:ext cx="2353945" cy="365125"/>
          </a:xfrm>
        </p:spPr>
        <p:txBody>
          <a:bodyPr/>
          <a:lstStyle/>
          <a:p>
            <a:fld id="{0E4A6A86-FC23-40CA-8743-A283DC17AB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5310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N 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7627502-C358-41A8-B645-48125B0E1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25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E87C2D-3FDF-4EF6-A22D-63BFBEE6E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330203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311500-5EEB-4EFA-A661-769E292F6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33020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852AC-616D-49A5-844E-723ED5541A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A253B-A78F-418F-B245-B317E6D94436}" type="datetimeFigureOut">
              <a:rPr lang="nb-NO" smtClean="0"/>
              <a:t>03.02.2023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3C777-F57A-4BA4-9F2D-711E5A203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7C2DB-4CA9-4026-85E9-2D749FBBF7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5578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A6A86-FC23-40CA-8743-A283DC17AB7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4926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0" r:id="rId4"/>
    <p:sldLayoutId id="2147483662" r:id="rId5"/>
    <p:sldLayoutId id="2147483661" r:id="rId6"/>
    <p:sldLayoutId id="2147483664" r:id="rId7"/>
    <p:sldLayoutId id="2147483663" r:id="rId8"/>
    <p:sldLayoutId id="2147483665" r:id="rId9"/>
    <p:sldLayoutId id="2147483666" r:id="rId10"/>
    <p:sldLayoutId id="2147483651" r:id="rId11"/>
    <p:sldLayoutId id="2147483653" r:id="rId12"/>
    <p:sldLayoutId id="2147483654" r:id="rId13"/>
    <p:sldLayoutId id="2147483655" r:id="rId14"/>
    <p:sldLayoutId id="2147483656" r:id="rId15"/>
    <p:sldLayoutId id="2147483657" r:id="rId16"/>
    <p:sldLayoutId id="2147483658" r:id="rId17"/>
    <p:sldLayoutId id="214748365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79500" indent="-1651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525588" indent="-1539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973263" indent="-1444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09" userDrawn="1">
          <p15:clr>
            <a:srgbClr val="F26B43"/>
          </p15:clr>
        </p15:guide>
        <p15:guide id="2" pos="5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1FD49-E01F-42CC-B3CC-6A0264AB5C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5075" y="1122363"/>
            <a:ext cx="9144000" cy="1899133"/>
          </a:xfrm>
        </p:spPr>
        <p:txBody>
          <a:bodyPr>
            <a:normAutofit/>
          </a:bodyPr>
          <a:lstStyle/>
          <a:p>
            <a:r>
              <a:rPr lang="nb-NO" sz="4800" dirty="0" err="1"/>
              <a:t>SePU</a:t>
            </a:r>
            <a:r>
              <a:rPr lang="nb-NO" sz="4800" dirty="0"/>
              <a:t> sin spørreundersøkelse </a:t>
            </a:r>
            <a:br>
              <a:rPr lang="nb-NO" sz="4800" dirty="0"/>
            </a:br>
            <a:r>
              <a:rPr lang="nb-NO" sz="4800" dirty="0"/>
              <a:t>i barnehage og skole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F10E0A-6AF2-47B5-802A-6A4BBBE8E6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Ann Margareth Gustavsen</a:t>
            </a:r>
          </a:p>
        </p:txBody>
      </p:sp>
    </p:spTree>
    <p:extLst>
      <p:ext uri="{BB962C8B-B14F-4D97-AF65-F5344CB8AC3E}">
        <p14:creationId xmlns:p14="http://schemas.microsoft.com/office/powerpoint/2010/main" val="3043790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ilde 1">
            <a:extLst>
              <a:ext uri="{FF2B5EF4-FFF2-40B4-BE49-F238E27FC236}">
                <a16:creationId xmlns:a16="http://schemas.microsoft.com/office/drawing/2014/main" id="{0A8FEE0E-088C-4739-AA61-CE6DEB607C9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6001FD0-96B6-4D12-AD3B-9951593E80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b-NO" dirty="0"/>
              <a:t>Resultatportalen</a:t>
            </a:r>
          </a:p>
        </p:txBody>
      </p:sp>
    </p:spTree>
    <p:extLst>
      <p:ext uri="{BB962C8B-B14F-4D97-AF65-F5344CB8AC3E}">
        <p14:creationId xmlns:p14="http://schemas.microsoft.com/office/powerpoint/2010/main" val="4006063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326563" cy="836611"/>
          </a:xfrm>
        </p:spPr>
        <p:txBody>
          <a:bodyPr>
            <a:normAutofit/>
          </a:bodyPr>
          <a:lstStyle/>
          <a:p>
            <a:r>
              <a:rPr lang="nb-NO" altLang="nb-NO" sz="4267" dirty="0"/>
              <a:t>Resultatene i spørreundersøkelsen</a:t>
            </a:r>
          </a:p>
        </p:txBody>
      </p:sp>
      <p:sp>
        <p:nvSpPr>
          <p:cNvPr id="29699" name="Plassholder for innhold 2"/>
          <p:cNvSpPr>
            <a:spLocks noGrp="1"/>
          </p:cNvSpPr>
          <p:nvPr>
            <p:ph idx="1"/>
          </p:nvPr>
        </p:nvSpPr>
        <p:spPr>
          <a:xfrm>
            <a:off x="1410493" y="1417638"/>
            <a:ext cx="10171907" cy="5440364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nb-NO" altLang="nb-NO" sz="3200" dirty="0"/>
              <a:t>Den enkelte enhets resultat vurderes opp «nasjonalt snitt».</a:t>
            </a:r>
          </a:p>
          <a:p>
            <a:pPr>
              <a:defRPr/>
            </a:pPr>
            <a:r>
              <a:rPr lang="nb-NO" altLang="nb-NO" sz="3200" dirty="0"/>
              <a:t>I nettportalen kan den enkelte enhet vurdere sitt gjennomsnittsresultat på:</a:t>
            </a:r>
          </a:p>
          <a:p>
            <a:pPr lvl="1">
              <a:buFontTx/>
              <a:buChar char="-"/>
              <a:defRPr/>
            </a:pPr>
            <a:r>
              <a:rPr lang="nb-NO" altLang="nb-NO" sz="2667" dirty="0"/>
              <a:t>Enkeltspørsmål</a:t>
            </a:r>
          </a:p>
          <a:p>
            <a:pPr lvl="1">
              <a:buFontTx/>
              <a:buChar char="-"/>
              <a:defRPr/>
            </a:pPr>
            <a:r>
              <a:rPr lang="nb-NO" altLang="nb-NO" sz="2667" dirty="0"/>
              <a:t>Fokusområder</a:t>
            </a:r>
          </a:p>
          <a:p>
            <a:pPr>
              <a:defRPr/>
            </a:pPr>
            <a:r>
              <a:rPr lang="nb-NO" altLang="nb-NO" sz="3200" dirty="0"/>
              <a:t>Disse kan igjen vurderes på:</a:t>
            </a:r>
          </a:p>
          <a:p>
            <a:pPr lvl="1">
              <a:buFontTx/>
              <a:buChar char="-"/>
              <a:defRPr/>
            </a:pPr>
            <a:r>
              <a:rPr lang="nb-NO" altLang="nb-NO" sz="2667" dirty="0"/>
              <a:t>Kommunenivå</a:t>
            </a:r>
          </a:p>
          <a:p>
            <a:pPr lvl="1">
              <a:buFontTx/>
              <a:buChar char="-"/>
              <a:defRPr/>
            </a:pPr>
            <a:r>
              <a:rPr lang="nb-NO" altLang="nb-NO" sz="2667" dirty="0"/>
              <a:t>Skolenivå</a:t>
            </a:r>
          </a:p>
          <a:p>
            <a:pPr lvl="1">
              <a:buFontTx/>
              <a:buChar char="-"/>
              <a:defRPr/>
            </a:pPr>
            <a:r>
              <a:rPr lang="nb-NO" altLang="nb-NO" sz="2667" dirty="0"/>
              <a:t>Trinn (ungdomstrinn – mellomtrinn - småskole)</a:t>
            </a:r>
          </a:p>
          <a:p>
            <a:pPr lvl="1">
              <a:buFontTx/>
              <a:buChar char="-"/>
              <a:defRPr/>
            </a:pPr>
            <a:r>
              <a:rPr lang="nb-NO" altLang="nb-NO" sz="2667" dirty="0"/>
              <a:t>Klassetrinn (eks 6.trinn)</a:t>
            </a:r>
          </a:p>
          <a:p>
            <a:pPr lvl="1">
              <a:buFontTx/>
              <a:buChar char="-"/>
              <a:defRPr/>
            </a:pPr>
            <a:r>
              <a:rPr lang="nb-NO" altLang="nb-NO" sz="2667" dirty="0"/>
              <a:t>Klasse (6 a)</a:t>
            </a:r>
          </a:p>
          <a:p>
            <a:pPr>
              <a:defRPr/>
            </a:pPr>
            <a:r>
              <a:rPr lang="nb-NO" altLang="nb-NO" sz="3200" dirty="0"/>
              <a:t>Bakgrunnsvariabler: </a:t>
            </a:r>
          </a:p>
          <a:p>
            <a:pPr lvl="1">
              <a:defRPr/>
            </a:pPr>
            <a:r>
              <a:rPr lang="nb-NO" altLang="nb-NO" sz="2667" dirty="0"/>
              <a:t>Kjønn </a:t>
            </a:r>
          </a:p>
          <a:p>
            <a:pPr lvl="1">
              <a:defRPr/>
            </a:pPr>
            <a:r>
              <a:rPr lang="nb-NO" altLang="nb-NO" sz="2667" dirty="0"/>
              <a:t>Grunnleggende norskopplæring/ordinær</a:t>
            </a:r>
          </a:p>
          <a:p>
            <a:pPr lvl="1">
              <a:defRPr/>
            </a:pPr>
            <a:r>
              <a:rPr lang="nb-NO" altLang="nb-NO" sz="2667" dirty="0"/>
              <a:t>Spesialundervisning/ikke spesialundervisning</a:t>
            </a:r>
          </a:p>
          <a:p>
            <a:pPr lvl="1">
              <a:defRPr/>
            </a:pPr>
            <a:r>
              <a:rPr lang="nb-NO" altLang="nb-NO" sz="2667" dirty="0"/>
              <a:t>Foreldrenes utdanningsbakgrunn</a:t>
            </a:r>
          </a:p>
        </p:txBody>
      </p:sp>
      <p:sp>
        <p:nvSpPr>
          <p:cNvPr id="31748" name="Plassholder for bunntekst 3"/>
          <p:cNvSpPr>
            <a:spLocks noGrp="1"/>
          </p:cNvSpPr>
          <p:nvPr>
            <p:ph type="ftr" sz="quarter" idx="4294967295"/>
          </p:nvPr>
        </p:nvSpPr>
        <p:spPr>
          <a:xfrm>
            <a:off x="1882775" y="6376988"/>
            <a:ext cx="7285039" cy="2651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10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32" indent="-285744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2971" indent="-228594" eaLnBrk="0" hangingPunct="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‒"/>
              <a:defRPr sz="140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160" indent="-228594" eaLnBrk="0" hangingPunct="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‒"/>
              <a:defRPr sz="140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349" indent="-228594" eaLnBrk="0" hangingPunct="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‒"/>
              <a:defRPr sz="140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Tahoma" panose="020B0604030504040204" pitchFamily="34" charset="0"/>
              <a:buChar char="‒"/>
              <a:defRPr sz="140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Tahoma" panose="020B0604030504040204" pitchFamily="34" charset="0"/>
              <a:buChar char="‒"/>
              <a:defRPr sz="140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Tahoma" panose="020B0604030504040204" pitchFamily="34" charset="0"/>
              <a:buChar char="‒"/>
              <a:defRPr sz="140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Tahoma" panose="020B0604030504040204" pitchFamily="34" charset="0"/>
              <a:buChar char="‒"/>
              <a:defRPr sz="140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nb-NO" altLang="nb-NO" sz="1200">
                <a:solidFill>
                  <a:schemeClr val="bg1"/>
                </a:solidFill>
              </a:rPr>
              <a:t>Senter for praksisrettet utdanningsforskning</a:t>
            </a:r>
            <a:endParaRPr lang="nb-NO" altLang="nb-NO" sz="1200" dirty="0">
              <a:solidFill>
                <a:schemeClr val="bg1"/>
              </a:solidFill>
            </a:endParaRP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5AD8BD0A-F4D4-4692-A559-407BEDD0245F}"/>
              </a:ext>
            </a:extLst>
          </p:cNvPr>
          <p:cNvSpPr txBox="1"/>
          <p:nvPr/>
        </p:nvSpPr>
        <p:spPr>
          <a:xfrm>
            <a:off x="8710614" y="3166394"/>
            <a:ext cx="22017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For barnehage:</a:t>
            </a:r>
          </a:p>
          <a:p>
            <a:pPr marL="285750" indent="-285750">
              <a:buFontTx/>
              <a:buChar char="-"/>
            </a:pPr>
            <a:r>
              <a:rPr lang="nb-NO" dirty="0"/>
              <a:t>Kommunenivå</a:t>
            </a:r>
          </a:p>
          <a:p>
            <a:pPr marL="285750" indent="-285750">
              <a:buFontTx/>
              <a:buChar char="-"/>
            </a:pPr>
            <a:r>
              <a:rPr lang="nb-NO" dirty="0"/>
              <a:t>Barnehagenivå</a:t>
            </a:r>
          </a:p>
          <a:p>
            <a:pPr marL="285750" indent="-285750">
              <a:buFontTx/>
              <a:buChar char="-"/>
            </a:pPr>
            <a:r>
              <a:rPr lang="nb-NO" dirty="0"/>
              <a:t>Avdelingsnivå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1D4A2597-D50D-40B3-AD0C-9333128F3462}"/>
              </a:ext>
            </a:extLst>
          </p:cNvPr>
          <p:cNvSpPr txBox="1"/>
          <p:nvPr/>
        </p:nvSpPr>
        <p:spPr>
          <a:xfrm>
            <a:off x="8433640" y="4902192"/>
            <a:ext cx="26374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For barnehage: </a:t>
            </a:r>
          </a:p>
          <a:p>
            <a:pPr marL="285750" indent="-285750">
              <a:buFontTx/>
              <a:buChar char="-"/>
            </a:pPr>
            <a:r>
              <a:rPr lang="nb-NO" dirty="0"/>
              <a:t>Kjønn</a:t>
            </a:r>
          </a:p>
          <a:p>
            <a:pPr marL="285750" indent="-285750">
              <a:buFontTx/>
              <a:buChar char="-"/>
            </a:pPr>
            <a:r>
              <a:rPr lang="nb-NO" dirty="0"/>
              <a:t>Spesialpedagogisk hjelp/ikke</a:t>
            </a:r>
          </a:p>
          <a:p>
            <a:pPr marL="285750" indent="-285750">
              <a:buFontTx/>
              <a:buChar char="-"/>
            </a:pPr>
            <a:r>
              <a:rPr lang="nb-NO" dirty="0"/>
              <a:t>Foreldres utdanningsbakgrunn</a:t>
            </a:r>
          </a:p>
        </p:txBody>
      </p:sp>
    </p:spTree>
    <p:extLst>
      <p:ext uri="{BB962C8B-B14F-4D97-AF65-F5344CB8AC3E}">
        <p14:creationId xmlns:p14="http://schemas.microsoft.com/office/powerpoint/2010/main" val="627930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8CFA1D0-6ECB-4F71-A251-8F8512DA1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326563" cy="872004"/>
          </a:xfrm>
        </p:spPr>
        <p:txBody>
          <a:bodyPr/>
          <a:lstStyle/>
          <a:p>
            <a:r>
              <a:rPr lang="nb-NO" dirty="0"/>
              <a:t>Oppfatninger fra elevene i småskolen</a:t>
            </a:r>
          </a:p>
        </p:txBody>
      </p:sp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76E4B9EB-7E19-49A9-921B-755DF6857C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4776" y="1990165"/>
            <a:ext cx="9717742" cy="4641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531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F341EC0-94EA-467A-B39B-C447E7786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1976" y="188260"/>
            <a:ext cx="9690848" cy="591670"/>
          </a:xfrm>
        </p:spPr>
        <p:txBody>
          <a:bodyPr>
            <a:normAutofit fontScale="90000"/>
          </a:bodyPr>
          <a:lstStyle/>
          <a:p>
            <a:r>
              <a:rPr lang="nb-NO" dirty="0"/>
              <a:t>Oppfatninger fra 4- og 5- åringer i barnehagen </a:t>
            </a:r>
          </a:p>
        </p:txBody>
      </p:sp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69938EB0-361B-4466-9051-6BEAE8DFB6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3365" y="1066800"/>
            <a:ext cx="9250363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067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2FE62CE-1405-49A1-B2D2-F996B3CA8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8516" y="1638113"/>
            <a:ext cx="2223247" cy="2512546"/>
          </a:xfrm>
        </p:spPr>
        <p:txBody>
          <a:bodyPr>
            <a:normAutofit fontScale="90000"/>
          </a:bodyPr>
          <a:lstStyle/>
          <a:p>
            <a:r>
              <a:rPr lang="nb-NO" sz="2800" dirty="0"/>
              <a:t>Lærerskjema:</a:t>
            </a:r>
            <a:br>
              <a:rPr lang="nb-NO" sz="2800" dirty="0"/>
            </a:br>
            <a:br>
              <a:rPr lang="nb-NO" sz="2800" dirty="0"/>
            </a:br>
            <a:r>
              <a:rPr lang="nb-NO" sz="2800" dirty="0"/>
              <a:t>Sammen-likning av lærervurderinger fra 4 skoler i en kommune</a:t>
            </a:r>
          </a:p>
        </p:txBody>
      </p:sp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F4842C02-8C19-4CA5-9086-D3EFCE838C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21023"/>
            <a:ext cx="8758516" cy="6615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316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25026D-7001-4217-8656-C2D4F3E8C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9976" y="365125"/>
            <a:ext cx="3065930" cy="3606240"/>
          </a:xfrm>
        </p:spPr>
        <p:txBody>
          <a:bodyPr>
            <a:normAutofit/>
          </a:bodyPr>
          <a:lstStyle/>
          <a:p>
            <a:r>
              <a:rPr lang="nb-NO" sz="2800" dirty="0"/>
              <a:t>Ansattskjema:</a:t>
            </a:r>
            <a:br>
              <a:rPr lang="nb-NO" sz="2800" dirty="0"/>
            </a:br>
            <a:br>
              <a:rPr lang="nb-NO" sz="2800" dirty="0"/>
            </a:br>
            <a:r>
              <a:rPr lang="nb-NO" sz="2800" dirty="0"/>
              <a:t>Sammenlikning av gjennomsnitts-resultater ansatte i barnehage i 4  kommuner</a:t>
            </a:r>
          </a:p>
        </p:txBody>
      </p:sp>
      <p:pic>
        <p:nvPicPr>
          <p:cNvPr id="4" name="Plassholder for innhold 3">
            <a:extLst>
              <a:ext uri="{FF2B5EF4-FFF2-40B4-BE49-F238E27FC236}">
                <a16:creationId xmlns:a16="http://schemas.microsoft.com/office/drawing/2014/main" id="{AB258379-C193-44FE-B5FD-9DBA1A529F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0"/>
            <a:ext cx="7351059" cy="675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239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326563" cy="1002696"/>
          </a:xfrm>
        </p:spPr>
        <p:txBody>
          <a:bodyPr>
            <a:normAutofit/>
          </a:bodyPr>
          <a:lstStyle/>
          <a:p>
            <a:r>
              <a:rPr lang="nb-NO" altLang="nb-NO" dirty="0"/>
              <a:t>Hva sier forskningen om bruk av data?</a:t>
            </a:r>
          </a:p>
        </p:txBody>
      </p:sp>
      <p:sp>
        <p:nvSpPr>
          <p:cNvPr id="12291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nb-NO" sz="3200" dirty="0"/>
              <a:t>Internasjonale undersøkelser viser at skoler som aktivt bruker data forbedrer elevenes læringsutbytte i større grad enn skoler som ikke gjør det </a:t>
            </a:r>
            <a:r>
              <a:rPr lang="nb-NO" sz="2400" dirty="0"/>
              <a:t>(</a:t>
            </a:r>
            <a:r>
              <a:rPr lang="nb-NO" sz="2400" dirty="0" err="1"/>
              <a:t>Bernhardt</a:t>
            </a:r>
            <a:r>
              <a:rPr lang="nb-NO" sz="2400" dirty="0"/>
              <a:t>, 2013; </a:t>
            </a:r>
            <a:r>
              <a:rPr lang="nb-NO" sz="2400" dirty="0" err="1"/>
              <a:t>Fullan</a:t>
            </a:r>
            <a:r>
              <a:rPr lang="nb-NO" sz="2400" dirty="0"/>
              <a:t>, 2011;  Robinson, 2014; </a:t>
            </a:r>
            <a:r>
              <a:rPr lang="nb-NO" sz="2400" dirty="0" err="1"/>
              <a:t>Sharratt</a:t>
            </a:r>
            <a:r>
              <a:rPr lang="nb-NO" sz="2400" dirty="0"/>
              <a:t> &amp; </a:t>
            </a:r>
            <a:r>
              <a:rPr lang="nb-NO" sz="2400" dirty="0" err="1"/>
              <a:t>Fullan</a:t>
            </a:r>
            <a:r>
              <a:rPr lang="nb-NO" sz="2400" dirty="0"/>
              <a:t>, 2012). </a:t>
            </a:r>
          </a:p>
          <a:p>
            <a:pPr>
              <a:defRPr/>
            </a:pPr>
            <a:endParaRPr lang="nb-NO" altLang="nb-NO" sz="3200" dirty="0"/>
          </a:p>
          <a:p>
            <a:pPr>
              <a:defRPr/>
            </a:pPr>
            <a:r>
              <a:rPr lang="nb-NO" altLang="nb-NO" sz="3200" dirty="0"/>
              <a:t>Om man skal få fullt utbytte av et forbedringsarbeid er det nødvendig med </a:t>
            </a:r>
            <a:r>
              <a:rPr lang="nb-NO" altLang="nb-NO" sz="3200" u="sng" dirty="0"/>
              <a:t>systematiske evalueringer </a:t>
            </a:r>
            <a:r>
              <a:rPr lang="nb-NO" altLang="nb-NO" sz="3200" dirty="0"/>
              <a:t>(Ertesvåg, 2012).</a:t>
            </a:r>
          </a:p>
        </p:txBody>
      </p:sp>
      <p:sp>
        <p:nvSpPr>
          <p:cNvPr id="18436" name="Plassholder for bunntekst 3"/>
          <p:cNvSpPr>
            <a:spLocks noGrp="1"/>
          </p:cNvSpPr>
          <p:nvPr>
            <p:ph type="ftr" sz="quarter" idx="4294967295"/>
          </p:nvPr>
        </p:nvSpPr>
        <p:spPr>
          <a:xfrm>
            <a:off x="1882776" y="6376988"/>
            <a:ext cx="5541963" cy="2651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Char char="•"/>
              <a:defRPr sz="210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  <a:lvl2pPr marL="742932" indent="-285744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marL="1142971" indent="-228594" eaLnBrk="0" hangingPunct="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‒"/>
              <a:defRPr sz="140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marL="1600160" indent="-228594" eaLnBrk="0" hangingPunct="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‒"/>
              <a:defRPr sz="140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marL="2057349" indent="-228594" eaLnBrk="0" hangingPunct="0">
              <a:spcBef>
                <a:spcPct val="20000"/>
              </a:spcBef>
              <a:buClr>
                <a:schemeClr val="accent1"/>
              </a:buClr>
              <a:buFont typeface="Tahoma" panose="020B0604030504040204" pitchFamily="34" charset="0"/>
              <a:buChar char="‒"/>
              <a:defRPr sz="140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2514537" indent="-228594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Tahoma" panose="020B0604030504040204" pitchFamily="34" charset="0"/>
              <a:buChar char="‒"/>
              <a:defRPr sz="140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6pPr>
            <a:lvl7pPr marL="2971726" indent="-228594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Tahoma" panose="020B0604030504040204" pitchFamily="34" charset="0"/>
              <a:buChar char="‒"/>
              <a:defRPr sz="140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7pPr>
            <a:lvl8pPr marL="3428914" indent="-228594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Tahoma" panose="020B0604030504040204" pitchFamily="34" charset="0"/>
              <a:buChar char="‒"/>
              <a:defRPr sz="140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8pPr>
            <a:lvl9pPr marL="3886103" indent="-228594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Tahoma" panose="020B0604030504040204" pitchFamily="34" charset="0"/>
              <a:buChar char="‒"/>
              <a:defRPr sz="1400">
                <a:solidFill>
                  <a:schemeClr val="bg2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nb-NO" altLang="nb-NO" sz="1200">
                <a:solidFill>
                  <a:schemeClr val="bg1"/>
                </a:solidFill>
              </a:rPr>
              <a:t>Senter for praksisrettet utdanningsforskning</a:t>
            </a:r>
          </a:p>
        </p:txBody>
      </p:sp>
    </p:spTree>
    <p:extLst>
      <p:ext uri="{BB962C8B-B14F-4D97-AF65-F5344CB8AC3E}">
        <p14:creationId xmlns:p14="http://schemas.microsoft.com/office/powerpoint/2010/main" val="2532909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DE353A3-3FAE-403F-8354-F295778A4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b="1" dirty="0"/>
              <a:t>Nasjonale føringer</a:t>
            </a:r>
            <a:br>
              <a:rPr lang="nb-NO" b="1" dirty="0"/>
            </a:b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F06D932-FD7F-401C-AA6C-A5AA879B7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408" y="1496292"/>
            <a:ext cx="10156642" cy="4680672"/>
          </a:xfrm>
        </p:spPr>
        <p:txBody>
          <a:bodyPr>
            <a:normAutofit fontScale="92500" lnSpcReduction="20000"/>
          </a:bodyPr>
          <a:lstStyle/>
          <a:p>
            <a:r>
              <a:rPr lang="nb-NO" dirty="0"/>
              <a:t>Regional ordning</a:t>
            </a:r>
          </a:p>
          <a:p>
            <a:pPr lvl="1"/>
            <a:r>
              <a:rPr lang="nb-NO" dirty="0"/>
              <a:t>Regional ordning skal bidra til at barnehager utvikler sin pedagogiske praksis gjennom barnehagebasert kompetanseutvikling i samarbeid med universitet og høgskole. Kompetansetiltakene skal bygge på </a:t>
            </a:r>
            <a:r>
              <a:rPr lang="nb-NO" dirty="0">
                <a:highlight>
                  <a:srgbClr val="FFFF00"/>
                </a:highlight>
              </a:rPr>
              <a:t>analyse av virksomhetens kompetansebehov</a:t>
            </a:r>
            <a:r>
              <a:rPr lang="nb-NO" dirty="0"/>
              <a:t>, og gjennomføres i samarbeid med universitet og høgskole. </a:t>
            </a:r>
          </a:p>
          <a:p>
            <a:r>
              <a:rPr lang="nb-NO" dirty="0"/>
              <a:t>Desentralisert ordning: </a:t>
            </a:r>
          </a:p>
          <a:p>
            <a:pPr lvl="1"/>
            <a:r>
              <a:rPr lang="nb-NO" dirty="0"/>
              <a:t>Tilskuddsordningen gir barnehage- og skoleeiere støtte til å vurdere og planlegge kompetanseutvikling ut fra egne behov.</a:t>
            </a:r>
          </a:p>
          <a:p>
            <a:pPr lvl="1"/>
            <a:r>
              <a:rPr lang="nb-NO" dirty="0"/>
              <a:t>Tilskuddsmidlene kan brukes til:</a:t>
            </a:r>
          </a:p>
          <a:p>
            <a:pPr lvl="2"/>
            <a:r>
              <a:rPr lang="nb-NO" dirty="0">
                <a:highlight>
                  <a:srgbClr val="FFFF00"/>
                </a:highlight>
              </a:rPr>
              <a:t>vurdering av kompetansebehov</a:t>
            </a:r>
          </a:p>
          <a:p>
            <a:pPr lvl="2"/>
            <a:r>
              <a:rPr lang="nb-NO" dirty="0"/>
              <a:t>planlegging og utvikling av kompetansetiltak</a:t>
            </a:r>
          </a:p>
          <a:p>
            <a:pPr lvl="2"/>
            <a:r>
              <a:rPr lang="nb-NO" dirty="0"/>
              <a:t>gjennomføring av tiltak</a:t>
            </a:r>
          </a:p>
          <a:p>
            <a:r>
              <a:rPr lang="nb-NO" dirty="0"/>
              <a:t>Kompetanseløftet:</a:t>
            </a:r>
          </a:p>
          <a:p>
            <a:pPr lvl="1"/>
            <a:r>
              <a:rPr lang="nb-NO" dirty="0"/>
              <a:t>Siden kompetanseløftet skal omfatte hele laget rundt barna og elevene, vil kommunene ha et særskilt ansvar for </a:t>
            </a:r>
            <a:r>
              <a:rPr lang="nb-NO" dirty="0">
                <a:highlight>
                  <a:srgbClr val="FFFF00"/>
                </a:highlight>
              </a:rPr>
              <a:t>å vurdere det samlede kompetansebehovet </a:t>
            </a:r>
            <a:r>
              <a:rPr lang="nb-NO" dirty="0"/>
              <a:t>både hos ansatte i barnehager og skoler, i PP-tjenesten og det øvrige støttesystemet.</a:t>
            </a:r>
          </a:p>
        </p:txBody>
      </p:sp>
    </p:spTree>
    <p:extLst>
      <p:ext uri="{BB962C8B-B14F-4D97-AF65-F5344CB8AC3E}">
        <p14:creationId xmlns:p14="http://schemas.microsoft.com/office/powerpoint/2010/main" val="2087945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99BA651-CA43-487D-946A-BF109CD6D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228" y="365125"/>
            <a:ext cx="9810536" cy="845837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/>
              <a:t>Kvalitetsvurdering, kvalitetsutvikling og kompetanseutvikling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B514120-0C2D-4250-8F06-1D0F42E9EF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360" y="1666240"/>
            <a:ext cx="10220960" cy="4907280"/>
          </a:xfrm>
        </p:spPr>
        <p:txBody>
          <a:bodyPr>
            <a:normAutofit/>
          </a:bodyPr>
          <a:lstStyle/>
          <a:p>
            <a:r>
              <a:rPr lang="nb-NO" dirty="0"/>
              <a:t>Skal kvalitetsvurdering fungere som et utviklingsredskap, må barnehager, skoler og kommuner kunne </a:t>
            </a:r>
            <a:r>
              <a:rPr lang="nb-NO" u="sng" dirty="0"/>
              <a:t>arbeide systematisk med innhenting og analyse av informasjon </a:t>
            </a:r>
            <a:r>
              <a:rPr lang="nb-NO" dirty="0"/>
              <a:t>som grunnlag for utviklingsarbeid på organisasjonsnivå. </a:t>
            </a:r>
          </a:p>
          <a:p>
            <a:r>
              <a:rPr lang="nb-NO" dirty="0"/>
              <a:t>Kompetanseutvikling er et av de viktigste virkemidlene staten har for å støtte opp under arbeidet med kvalitetsutvikling i barnehage og skole og for å møte de kvalitetsforskjellene som finnes mellom barnehagene og mellom skolene. </a:t>
            </a:r>
          </a:p>
          <a:p>
            <a:r>
              <a:rPr lang="nb-NO" dirty="0"/>
              <a:t>Kvalitetsvurdering er viktig for å utvikle barnehagen og skolen som organisasjon, og det er en forutsetning for kvalitetsutvikling. 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66342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244066B-89C8-424C-DDA1-54641099E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Spørreundersøkelse - grunnskole</a:t>
            </a:r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206367CE-8080-2428-40E2-76CD8F0B7B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206383"/>
              </p:ext>
            </p:extLst>
          </p:nvPr>
        </p:nvGraphicFramePr>
        <p:xfrm>
          <a:off x="456885" y="1833182"/>
          <a:ext cx="10089192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1176">
                  <a:extLst>
                    <a:ext uri="{9D8B030D-6E8A-4147-A177-3AD203B41FA5}">
                      <a16:colId xmlns:a16="http://schemas.microsoft.com/office/drawing/2014/main" val="2247453284"/>
                    </a:ext>
                  </a:extLst>
                </a:gridCol>
                <a:gridCol w="7278016">
                  <a:extLst>
                    <a:ext uri="{9D8B030D-6E8A-4147-A177-3AD203B41FA5}">
                      <a16:colId xmlns:a16="http://schemas.microsoft.com/office/drawing/2014/main" val="26851505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Informantgruppe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Faktorer/Indikatorer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391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>
                          <a:solidFill>
                            <a:srgbClr val="0070C0"/>
                          </a:solidFill>
                        </a:rPr>
                        <a:t>Elev 1. – 4. trinn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Trivsel, atferd, relasjon til lærer, relasjon til medelever</a:t>
                      </a:r>
                    </a:p>
                    <a:p>
                      <a:endParaRPr lang="nb-N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638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>
                          <a:solidFill>
                            <a:srgbClr val="0070C0"/>
                          </a:solidFill>
                        </a:rPr>
                        <a:t>Elev 5. – 10. trinn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Sosial og faglig trivsel, atferd på skolen, støtte fra lærer, relasjon mellom elever, struktur/feedback i undervisning, norsk-/matematikkundervisning, forventing om mestring</a:t>
                      </a:r>
                    </a:p>
                    <a:p>
                      <a:endParaRPr lang="nb-N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341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>
                          <a:solidFill>
                            <a:srgbClr val="0070C0"/>
                          </a:solidFill>
                        </a:rPr>
                        <a:t>Kontaktlærer – vurdering av elevenes kompetanse </a:t>
                      </a:r>
                      <a:br>
                        <a:rPr lang="nb-NO" sz="2000" dirty="0">
                          <a:solidFill>
                            <a:srgbClr val="0070C0"/>
                          </a:solidFill>
                        </a:rPr>
                      </a:br>
                      <a:r>
                        <a:rPr lang="nb-NO" sz="2000" dirty="0">
                          <a:solidFill>
                            <a:srgbClr val="0070C0"/>
                          </a:solidFill>
                        </a:rPr>
                        <a:t>1.-10. trinn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Sosiale ferdigheter (tilpasning, selvkontroll, selvhevdelse, empati), motivasjon, skolefaglige prestasjoner, grunnleggende ferdigheter</a:t>
                      </a:r>
                    </a:p>
                    <a:p>
                      <a:endParaRPr lang="nb-N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256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>
                          <a:solidFill>
                            <a:srgbClr val="0070C0"/>
                          </a:solidFill>
                        </a:rPr>
                        <a:t>Foresatte 1.-10. trinn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Støtte til skolegang, lekse-støtte, informasjon og kontakt med skolen, dialog og involvering, kontakt med andre foreldre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624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0321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C7D21D-5CAB-5374-23D5-E57F05761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Spørreundersøkelse - grunnskole</a:t>
            </a:r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29D02F54-225F-9D5E-F242-D32FC62278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826493"/>
              </p:ext>
            </p:extLst>
          </p:nvPr>
        </p:nvGraphicFramePr>
        <p:xfrm>
          <a:off x="838200" y="1825625"/>
          <a:ext cx="9326562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159183976"/>
                    </a:ext>
                  </a:extLst>
                </a:gridCol>
                <a:gridCol w="6507162">
                  <a:extLst>
                    <a:ext uri="{9D8B030D-6E8A-4147-A177-3AD203B41FA5}">
                      <a16:colId xmlns:a16="http://schemas.microsoft.com/office/drawing/2014/main" val="30910817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Informantgruppe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000" dirty="0"/>
                        <a:t>Faktorer/Indikatorer</a:t>
                      </a:r>
                    </a:p>
                    <a:p>
                      <a:endParaRPr lang="nb-N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749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Lærer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Forventning om mestring, samarbeid om elever/ undervisning, struktur/feedback i undervisning, kontakt med/støtte til elevene, pedagogisk ledelse, observasjon og veiledning, samarbeid med PPT</a:t>
                      </a:r>
                    </a:p>
                    <a:p>
                      <a:endParaRPr lang="nb-N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375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Assistenter og fagarbeidere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Kompetanse, tilfredshet, samarbeid, støtte og kontakt med elever, arbeid med elever</a:t>
                      </a:r>
                    </a:p>
                    <a:p>
                      <a:endParaRPr lang="nb-N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409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Skoleleder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Bruk av tid, pedagogisk ledelse, kompetanseheving, observasjon og veiledning, utvikling og tilfredshet, samarbeid med skoleeier, lærerstøtte, lærerkompetanse</a:t>
                      </a:r>
                    </a:p>
                    <a:p>
                      <a:endParaRPr lang="nb-N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081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7467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tel 14">
            <a:extLst>
              <a:ext uri="{FF2B5EF4-FFF2-40B4-BE49-F238E27FC236}">
                <a16:creationId xmlns:a16="http://schemas.microsoft.com/office/drawing/2014/main" id="{A352A8DA-5964-4BCB-B0EE-D441FB555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6"/>
            <a:ext cx="10164763" cy="610920"/>
          </a:xfrm>
        </p:spPr>
        <p:txBody>
          <a:bodyPr anchor="b">
            <a:normAutofit fontScale="90000"/>
          </a:bodyPr>
          <a:lstStyle/>
          <a:p>
            <a:pPr algn="ctr"/>
            <a:r>
              <a:rPr lang="nb-NO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«Den pedagogiske verdikjeden» (Paulsen, 2021)</a:t>
            </a:r>
          </a:p>
        </p:txBody>
      </p:sp>
      <p:pic>
        <p:nvPicPr>
          <p:cNvPr id="14" name="Plassholder for innhold 13">
            <a:extLst>
              <a:ext uri="{FF2B5EF4-FFF2-40B4-BE49-F238E27FC236}">
                <a16:creationId xmlns:a16="http://schemas.microsoft.com/office/drawing/2014/main" id="{EB168798-A067-4E4F-822B-E9A14FE444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53265" y="1039738"/>
            <a:ext cx="9694462" cy="5453136"/>
          </a:xfrm>
          <a:prstGeom prst="rect">
            <a:avLst/>
          </a:prstGeom>
          <a:noFill/>
        </p:spPr>
      </p:pic>
      <p:sp>
        <p:nvSpPr>
          <p:cNvPr id="4" name="Pil høyre 3"/>
          <p:cNvSpPr/>
          <p:nvPr/>
        </p:nvSpPr>
        <p:spPr>
          <a:xfrm>
            <a:off x="585216" y="3766306"/>
            <a:ext cx="548640" cy="339350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Ellipse 4"/>
          <p:cNvSpPr/>
          <p:nvPr/>
        </p:nvSpPr>
        <p:spPr>
          <a:xfrm>
            <a:off x="3072384" y="3675888"/>
            <a:ext cx="658368" cy="365760"/>
          </a:xfrm>
          <a:prstGeom prst="ellipse">
            <a:avLst/>
          </a:prstGeom>
          <a:noFill/>
          <a:ln w="3175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4826" y="3645374"/>
            <a:ext cx="688908" cy="396274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34053" y="3660631"/>
            <a:ext cx="718384" cy="396274"/>
          </a:xfrm>
          <a:prstGeom prst="rect">
            <a:avLst/>
          </a:prstGeom>
        </p:spPr>
      </p:pic>
      <p:pic>
        <p:nvPicPr>
          <p:cNvPr id="9" name="Bild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29244" y="424179"/>
            <a:ext cx="1167356" cy="185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10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FFDE3A-B49C-EC93-1258-E5D173EC6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326563" cy="896898"/>
          </a:xfrm>
        </p:spPr>
        <p:txBody>
          <a:bodyPr/>
          <a:lstStyle/>
          <a:p>
            <a:r>
              <a:rPr lang="nb-NO" dirty="0"/>
              <a:t>Spørreundersøkelse barnehage</a:t>
            </a:r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98BD1B3D-5A0A-C91F-EC4C-FB0A60F544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7491752"/>
              </p:ext>
            </p:extLst>
          </p:nvPr>
        </p:nvGraphicFramePr>
        <p:xfrm>
          <a:off x="385408" y="1825625"/>
          <a:ext cx="10322896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9360">
                  <a:extLst>
                    <a:ext uri="{9D8B030D-6E8A-4147-A177-3AD203B41FA5}">
                      <a16:colId xmlns:a16="http://schemas.microsoft.com/office/drawing/2014/main" val="1308653280"/>
                    </a:ext>
                  </a:extLst>
                </a:gridCol>
                <a:gridCol w="7353536">
                  <a:extLst>
                    <a:ext uri="{9D8B030D-6E8A-4147-A177-3AD203B41FA5}">
                      <a16:colId xmlns:a16="http://schemas.microsoft.com/office/drawing/2014/main" val="41657201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Informantgruppe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Faktorer/indikatorer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787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>
                          <a:solidFill>
                            <a:srgbClr val="0070C0"/>
                          </a:solidFill>
                        </a:rPr>
                        <a:t>Barn (4- og 5-åringer)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Relasjon til voksen, trivsel og vennskap, erting, gjenkjennelse av ord, bokstaver, tall, geometriske figurer</a:t>
                      </a:r>
                    </a:p>
                    <a:p>
                      <a:endParaRPr lang="nb-N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3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>
                          <a:solidFill>
                            <a:srgbClr val="0070C0"/>
                          </a:solidFill>
                        </a:rPr>
                        <a:t>Pedagogisk leder –vurdering av barns kompetanse </a:t>
                      </a:r>
                      <a:br>
                        <a:rPr lang="nb-NO" sz="2000" dirty="0">
                          <a:solidFill>
                            <a:srgbClr val="0070C0"/>
                          </a:solidFill>
                        </a:rPr>
                      </a:br>
                      <a:r>
                        <a:rPr lang="nb-NO" sz="2000" dirty="0">
                          <a:solidFill>
                            <a:srgbClr val="0070C0"/>
                          </a:solidFill>
                        </a:rPr>
                        <a:t>(4- og 5-åringer)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Selvkontroll og empati, selvhevdelse, internalisert/ </a:t>
                      </a:r>
                      <a:r>
                        <a:rPr lang="nb-NO" sz="2000" dirty="0" err="1"/>
                        <a:t>eksternalisert</a:t>
                      </a:r>
                      <a:r>
                        <a:rPr lang="nb-NO" sz="2000" dirty="0"/>
                        <a:t> atferd, språklige ferdigheter, motoriske ferdigheter, nærhet og konflikt</a:t>
                      </a:r>
                    </a:p>
                    <a:p>
                      <a:endParaRPr lang="nb-N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6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>
                          <a:solidFill>
                            <a:srgbClr val="0070C0"/>
                          </a:solidFill>
                        </a:rPr>
                        <a:t>Foresatte (alle barn)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Informasjon og samarbeid, tilfredshet, aktiviteter</a:t>
                      </a:r>
                    </a:p>
                    <a:p>
                      <a:endParaRPr lang="nb-N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775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858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52BC7E5-E310-D023-BFB5-37C30E308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Spørreundersøkelse barnehage</a:t>
            </a:r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17E78A6C-7F0A-A3FA-5013-83E0898D03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9528631"/>
              </p:ext>
            </p:extLst>
          </p:nvPr>
        </p:nvGraphicFramePr>
        <p:xfrm>
          <a:off x="838200" y="1825625"/>
          <a:ext cx="9326562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1301">
                  <a:extLst>
                    <a:ext uri="{9D8B030D-6E8A-4147-A177-3AD203B41FA5}">
                      <a16:colId xmlns:a16="http://schemas.microsoft.com/office/drawing/2014/main" val="1486977682"/>
                    </a:ext>
                  </a:extLst>
                </a:gridCol>
                <a:gridCol w="6795261">
                  <a:extLst>
                    <a:ext uri="{9D8B030D-6E8A-4147-A177-3AD203B41FA5}">
                      <a16:colId xmlns:a16="http://schemas.microsoft.com/office/drawing/2014/main" val="29971878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Informantgruppe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Faktorer/indikatorer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552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Personalet/</a:t>
                      </a:r>
                      <a:br>
                        <a:rPr lang="nb-NO" sz="2000" dirty="0"/>
                      </a:br>
                      <a:r>
                        <a:rPr lang="nb-NO" sz="2000" dirty="0"/>
                        <a:t>ansatte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Kompetanse og tilfredshet, samarbeid, fysisk miljø, ledelse, dagsplaner og aktiviteter, pedagogisk arbeid, interesse fra barn, min relasjon til barn, relasjon voksen barn, informasjon og dialog med foresatte</a:t>
                      </a:r>
                    </a:p>
                    <a:p>
                      <a:endParaRPr lang="nb-N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968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Leder/styrer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Pedagogisk ledelse, tilfredshet og utvikling, samarbeid med ansatte, fysisk miljø, samarbeid med barnehagemyndighet</a:t>
                      </a:r>
                    </a:p>
                    <a:p>
                      <a:endParaRPr lang="nb-NO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6508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9773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ISPRING_RESOURCE_PATHS_HASH_PRESENTER" val="7fa72a5ef65339dea6ae197b027635ec5a6ce1d"/>
</p:tagLst>
</file>

<file path=ppt/theme/theme1.xml><?xml version="1.0" encoding="utf-8"?>
<a:theme xmlns:a="http://schemas.openxmlformats.org/drawingml/2006/main" name="HINN original">
  <a:themeElements>
    <a:clrScheme name="HINN">
      <a:dk1>
        <a:sysClr val="windowText" lastClr="000000"/>
      </a:dk1>
      <a:lt1>
        <a:srgbClr val="FFFFFF"/>
      </a:lt1>
      <a:dk2>
        <a:srgbClr val="4FC34E"/>
      </a:dk2>
      <a:lt2>
        <a:srgbClr val="E2DDD1"/>
      </a:lt2>
      <a:accent1>
        <a:srgbClr val="4FC34E"/>
      </a:accent1>
      <a:accent2>
        <a:srgbClr val="A5D39B"/>
      </a:accent2>
      <a:accent3>
        <a:srgbClr val="009227"/>
      </a:accent3>
      <a:accent4>
        <a:srgbClr val="056731"/>
      </a:accent4>
      <a:accent5>
        <a:srgbClr val="004002"/>
      </a:accent5>
      <a:accent6>
        <a:srgbClr val="000000"/>
      </a:accent6>
      <a:hlink>
        <a:srgbClr val="2F5496"/>
      </a:hlink>
      <a:folHlink>
        <a:srgbClr val="2F5496"/>
      </a:folHlink>
    </a:clrScheme>
    <a:fontScheme name="HINN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NN PPT mal 2018" id="{F63B8FE6-78BA-499D-9839-6C3CF3C389E0}" vid="{5E8D43D7-58C8-4D8F-874E-DECB239942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24E19074B1F57459AA473764FFD410E" ma:contentTypeVersion="14" ma:contentTypeDescription="Opprett et nytt dokument." ma:contentTypeScope="" ma:versionID="2bb7b3b67f43b4bc9dc61690939f920c">
  <xsd:schema xmlns:xsd="http://www.w3.org/2001/XMLSchema" xmlns:xs="http://www.w3.org/2001/XMLSchema" xmlns:p="http://schemas.microsoft.com/office/2006/metadata/properties" xmlns:ns3="2e8a9712-1f99-4c35-8a75-f2b9b123d90a" xmlns:ns4="d0a72893-16b2-4215-b603-8b1a8e68acf8" targetNamespace="http://schemas.microsoft.com/office/2006/metadata/properties" ma:root="true" ma:fieldsID="e7c14223c6b65c2a885d2930df24d850" ns3:_="" ns4:_="">
    <xsd:import namespace="2e8a9712-1f99-4c35-8a75-f2b9b123d90a"/>
    <xsd:import namespace="d0a72893-16b2-4215-b603-8b1a8e68acf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8a9712-1f99-4c35-8a75-f2b9b123d90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for deling av tips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a72893-16b2-4215-b603-8b1a8e68ac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09B4189-A949-4E9D-A666-A2490B6669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8a9712-1f99-4c35-8a75-f2b9b123d90a"/>
    <ds:schemaRef ds:uri="d0a72893-16b2-4215-b603-8b1a8e68ac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437B18-E81F-4BC4-92F0-50EBAEDF6E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7EA109-7AF2-492B-98D6-23742E8BCC97}">
  <ds:schemaRefs>
    <ds:schemaRef ds:uri="http://purl.org/dc/dcmitype/"/>
    <ds:schemaRef ds:uri="http://purl.org/dc/terms/"/>
    <ds:schemaRef ds:uri="http://schemas.microsoft.com/office/2006/metadata/properties"/>
    <ds:schemaRef ds:uri="http://purl.org/dc/elements/1.1/"/>
    <ds:schemaRef ds:uri="d0a72893-16b2-4215-b603-8b1a8e68acf8"/>
    <ds:schemaRef ds:uri="http://www.w3.org/XML/1998/namespace"/>
    <ds:schemaRef ds:uri="2e8a9712-1f99-4c35-8a75-f2b9b123d9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HINN PPT mal 2018(1)</Template>
  <TotalTime>7185</TotalTime>
  <Words>659</Words>
  <Application>Microsoft Office PowerPoint</Application>
  <PresentationFormat>Widescreen</PresentationFormat>
  <Paragraphs>93</Paragraphs>
  <Slides>15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20" baseType="lpstr">
      <vt:lpstr>Arial</vt:lpstr>
      <vt:lpstr>Calibri</vt:lpstr>
      <vt:lpstr>Georgia</vt:lpstr>
      <vt:lpstr>Tahoma</vt:lpstr>
      <vt:lpstr>HINN original</vt:lpstr>
      <vt:lpstr>SePU sin spørreundersøkelse  i barnehage og skole</vt:lpstr>
      <vt:lpstr>Hva sier forskningen om bruk av data?</vt:lpstr>
      <vt:lpstr>Nasjonale føringer </vt:lpstr>
      <vt:lpstr>Kvalitetsvurdering, kvalitetsutvikling og kompetanseutvikling</vt:lpstr>
      <vt:lpstr>Spørreundersøkelse - grunnskole</vt:lpstr>
      <vt:lpstr>Spørreundersøkelse - grunnskole</vt:lpstr>
      <vt:lpstr>«Den pedagogiske verdikjeden» (Paulsen, 2021)</vt:lpstr>
      <vt:lpstr>Spørreundersøkelse barnehage</vt:lpstr>
      <vt:lpstr>Spørreundersøkelse barnehage</vt:lpstr>
      <vt:lpstr>PowerPoint-presentasjon</vt:lpstr>
      <vt:lpstr>Resultatene i spørreundersøkelsen</vt:lpstr>
      <vt:lpstr>Oppfatninger fra elevene i småskolen</vt:lpstr>
      <vt:lpstr>Oppfatninger fra 4- og 5- åringer i barnehagen </vt:lpstr>
      <vt:lpstr>Lærerskjema:  Sammen-likning av lærervurderinger fra 4 skoler i en kommune</vt:lpstr>
      <vt:lpstr>Ansattskjema:  Sammenlikning av gjennomsnitts-resultater ansatte i barnehage i 4  kommuner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subject>Mal For HINN</dc:subject>
  <dc:creator>Tore Minsaas</dc:creator>
  <cp:keywords>HINN PPT</cp:keywords>
  <cp:lastModifiedBy>Ann Margareth Gustavsen</cp:lastModifiedBy>
  <cp:revision>51</cp:revision>
  <cp:lastPrinted>2019-03-11T14:28:08Z</cp:lastPrinted>
  <dcterms:created xsi:type="dcterms:W3CDTF">2018-12-03T11:26:10Z</dcterms:created>
  <dcterms:modified xsi:type="dcterms:W3CDTF">2023-02-03T13:12:31Z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79E171A9-806A-44B1-814B-AB88A3A83F31</vt:lpwstr>
  </property>
  <property fmtid="{D5CDD505-2E9C-101B-9397-08002B2CF9AE}" pid="3" name="ArticulatePath">
    <vt:lpwstr>Presentation2</vt:lpwstr>
  </property>
  <property fmtid="{D5CDD505-2E9C-101B-9397-08002B2CF9AE}" pid="4" name="ContentTypeId">
    <vt:lpwstr>0x010100E24E19074B1F57459AA473764FFD410E</vt:lpwstr>
  </property>
</Properties>
</file>